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1" r:id="rId2"/>
    <p:sldId id="260" r:id="rId3"/>
    <p:sldId id="267" r:id="rId4"/>
    <p:sldId id="272" r:id="rId5"/>
    <p:sldId id="273" r:id="rId6"/>
    <p:sldId id="270" r:id="rId7"/>
    <p:sldId id="262" r:id="rId8"/>
    <p:sldId id="263" r:id="rId9"/>
    <p:sldId id="264" r:id="rId10"/>
    <p:sldId id="265" r:id="rId11"/>
    <p:sldId id="271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B2B"/>
    <a:srgbClr val="A0BDD4"/>
    <a:srgbClr val="033459"/>
    <a:srgbClr val="A3BFD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84000" autoAdjust="0"/>
  </p:normalViewPr>
  <p:slideViewPr>
    <p:cSldViewPr snapToGrid="0">
      <p:cViewPr varScale="1">
        <p:scale>
          <a:sx n="72" d="100"/>
          <a:sy n="72" d="100"/>
        </p:scale>
        <p:origin x="78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FFF6A-EB0D-461C-B793-8DDB8935140E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6CE61-C221-4F37-9731-ADAB561552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130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6CE61-C221-4F37-9731-ADAB561552B2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75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D900A-E1C8-6783-7963-9BFDAAB32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B0CBE-E92D-ECE2-A6B5-96676A729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8792E-9D93-4304-D04A-FC60581AC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D582C-0527-4260-7E6A-124739BFA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6CE61-C221-4F37-9731-ADAB561552B2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5676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0BA6A-8594-1BEA-F0CE-68938E78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F4458-A308-3AC4-DA94-300216709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E1EE2-80C6-008A-8171-0868788CB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97D21-DCBF-55E3-C39E-2AC2DB2E2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6CE61-C221-4F37-9731-ADAB561552B2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689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BD0F3-64B4-145F-72F2-B3F9D85DB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15E037-F9D8-2651-6112-31C1426E1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75862-61E6-BB83-E4FB-B32F77C2D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80B87-5309-8B67-8EAB-0631FC3F3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6CE61-C221-4F37-9731-ADAB561552B2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681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96385-DC11-8B74-BD5C-A1553ABE1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D2470-9159-87E5-35D9-2B4ADC49E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9773B-3937-C761-5850-A8FAB40CE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78B5B-63DF-7DA6-669C-6AEFEEC39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6CE61-C221-4F37-9731-ADAB561552B2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1737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BFC6B-778F-271A-47CB-D9105835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F386C-6B67-E128-437D-02DC4CC35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E711E-DE41-2A20-F7A0-21559B7D7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799E6-24F7-0AC3-E7BB-83B10431E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6CE61-C221-4F37-9731-ADAB561552B2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21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AF80-D1F6-BA8D-DAB0-EA1B26FC7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2EA3B-BBE7-A932-7EA4-79C07FDC0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20FEA-3B22-8386-F87C-39D334C1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83C8C-7309-6462-CE6E-E6DBA106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8BF1-9E88-58A0-7E5F-696E814B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796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1DCB-EBD4-9965-BBB9-D323542E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EBD1E-58EA-C860-5849-DDED0CD4A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CCC00-6F07-3876-00E5-C1FC28DB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F43-D150-B82C-7FDA-2E7B5943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9B38E-49A1-9A13-7CBB-9A800006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4871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D0B6B5-90F5-8EB7-6AFB-29EEA4535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530A9-BF63-1F31-1509-8964B96B0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B04FC-5074-794B-B6B3-E1E975E0C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BAAB7-DC6E-E670-458E-D707A93B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F5CA8-5012-B8ED-4BB2-2C0A4998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173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213D-156C-7433-6EEE-BEEF868A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832C-C605-D2F1-D0DE-B9140DB7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C821-B8D6-FD0D-4301-46C8E322A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41FAE-C512-9124-3325-0CDB98F4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472D4-2DBE-7A3E-25B8-CAF53938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4389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440C-BC2A-26B0-8FD9-2E8B5C31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0594E-992C-8573-4B40-C4B156966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F407C-D1EA-F969-422F-515BA50B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DE63-5221-1258-A16A-D7FAFBD0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2F0C5-4FEE-83D8-778E-4433C3E3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692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F140-7CCD-D023-A8E3-09AD4459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21D3A-3BE4-95DF-0DC7-F1854963F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0786D-0C00-BEEF-52C9-1073E54E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42D12-A826-040E-5576-F32FFE19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C178A-C0F9-8F97-F6CF-C01EAB47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60880-A740-67AE-F143-A99504F2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01199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4F84-0C3C-6DC6-A763-BC823189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775DE-0EA5-ACA9-8CDF-8BDF851AD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68EB8-A9FA-A2F1-4981-C987E9FF4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0F30F-FDD8-8608-DCA4-96A8F5BA8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E9F7E-F07C-6B2D-CB09-79E214CA1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30C5D-76EE-33E1-6A2C-A6BC9FFA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121AB-19EB-7470-CC89-6F3E9791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7CDD2-F5A3-8711-396E-733985DF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8884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83B3-3DB7-5D14-83C5-FC97A20B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8CA44-5063-DE1C-8298-BA88D892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4BCE0-F752-DDFC-1E99-C092A997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5B172-0A22-AA4C-CCB1-EB0090B1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8784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FB864-061F-9D9F-DD29-2E50FC06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C6575-DE01-0B63-0371-FA95D5EB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F1DD8-6781-41E5-D4EB-19EEDAA5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1124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FF11-3930-731D-021A-ADB8D66B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B8D5-17C1-7FC2-2776-D1ED25CEF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688E1-80D5-AA49-9131-F961EE6F6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26CE4-3C87-480C-13EF-FCCC1899A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D1AF6-8D3A-A6FD-1A48-603B4FAC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B7122-870A-6C35-D019-6C63A6BC3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50462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E80B-BBA1-C182-1EB8-E399B6B2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E9FE35-4714-2601-3AD4-EDA8F6E68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CA771-5723-71A7-EAD5-A1FAFBBC8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BB912-F465-5227-5FEB-6FDB4C88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AB587-65DB-A17A-7944-249C20D3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FD4C4-518C-6150-60A2-2208D3E1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0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FF6EA-FA2D-5854-5B30-6433ED18A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1A94-716B-34CF-A52B-B67AF7FAA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E987C-333C-7D64-C48F-BF90731CC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ED2AD-C136-40A7-BADC-9775C7A33230}" type="datetimeFigureOut">
              <a:rPr lang="en-ZA" smtClean="0"/>
              <a:t>2025/06/29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222C8-6F43-FC9C-2B06-E51EB095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05293-A29D-4F44-96C6-56ECF7730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CD6F16-5624-4C9B-B45C-13DA4EF92D4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2293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6124EC-F0A3-3D52-6E8A-E4E556112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AEE1BD-3A07-1504-E7F3-3BF8D31C7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ridge with a bridge in the background&#10;&#10;AI-generated content may be incorrect.">
            <a:extLst>
              <a:ext uri="{FF2B5EF4-FFF2-40B4-BE49-F238E27FC236}">
                <a16:creationId xmlns:a16="http://schemas.microsoft.com/office/drawing/2014/main" id="{1ED7E0F1-45B1-899C-344E-A178AFCC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69" b="1977"/>
          <a:stretch>
            <a:fillRect/>
          </a:stretch>
        </p:blipFill>
        <p:spPr>
          <a:xfrm>
            <a:off x="-1504" y="0"/>
            <a:ext cx="12191980" cy="6856718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28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09FC0-3402-FFBD-094F-9FCB5E331479}"/>
              </a:ext>
            </a:extLst>
          </p:cNvPr>
          <p:cNvSpPr/>
          <p:nvPr/>
        </p:nvSpPr>
        <p:spPr>
          <a:xfrm>
            <a:off x="5104780" y="1550832"/>
            <a:ext cx="501217" cy="157497"/>
          </a:xfrm>
          <a:prstGeom prst="rect">
            <a:avLst/>
          </a:prstGeom>
          <a:solidFill>
            <a:srgbClr val="2C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000" dirty="0">
                <a:solidFill>
                  <a:srgbClr val="FFFFFF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1898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B3832F-DC5D-E951-BC6C-898296CDE7F7}"/>
              </a:ext>
            </a:extLst>
          </p:cNvPr>
          <p:cNvSpPr/>
          <p:nvPr/>
        </p:nvSpPr>
        <p:spPr>
          <a:xfrm>
            <a:off x="4542181" y="-1282"/>
            <a:ext cx="7649819" cy="536713"/>
          </a:xfrm>
          <a:prstGeom prst="rect">
            <a:avLst/>
          </a:prstGeom>
          <a:solidFill>
            <a:srgbClr val="A0BD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236EA-432A-47B8-A353-2082B67F8EC4}"/>
              </a:ext>
            </a:extLst>
          </p:cNvPr>
          <p:cNvSpPr txBox="1"/>
          <p:nvPr/>
        </p:nvSpPr>
        <p:spPr>
          <a:xfrm>
            <a:off x="123153" y="-1282"/>
            <a:ext cx="12193503" cy="707886"/>
          </a:xfrm>
          <a:prstGeom prst="rect">
            <a:avLst/>
          </a:prstGeom>
          <a:solidFill>
            <a:srgbClr val="A3BFD6">
              <a:alpha val="1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4000" b="1" dirty="0">
                <a:solidFill>
                  <a:srgbClr val="0334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Aspects of Data Ecology in UK Tech Hubs</a:t>
            </a:r>
          </a:p>
        </p:txBody>
      </p:sp>
    </p:spTree>
    <p:extLst>
      <p:ext uri="{BB962C8B-B14F-4D97-AF65-F5344CB8AC3E}">
        <p14:creationId xmlns:p14="http://schemas.microsoft.com/office/powerpoint/2010/main" val="55600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347A-B9D6-C83C-73DB-32726D9D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8AFD-D105-AC20-7168-2DEF4A39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39"/>
            <a:ext cx="10515600" cy="636765"/>
          </a:xfrm>
        </p:spPr>
        <p:txBody>
          <a:bodyPr>
            <a:normAutofit/>
          </a:bodyPr>
          <a:lstStyle/>
          <a:p>
            <a:r>
              <a:rPr lang="en-ZA" sz="2800" b="1" dirty="0">
                <a:latin typeface="Arial" panose="020B0604020202020204" pitchFamily="34" charset="0"/>
                <a:cs typeface="Arial" panose="020B0604020202020204" pitchFamily="34" charset="0"/>
              </a:rPr>
              <a:t>Strategic Implementation in a Post-COVID Context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337392-A893-9C48-F4FE-7CFF9D0E7F06}"/>
              </a:ext>
            </a:extLst>
          </p:cNvPr>
          <p:cNvCxnSpPr>
            <a:cxnSpLocks/>
          </p:cNvCxnSpPr>
          <p:nvPr/>
        </p:nvCxnSpPr>
        <p:spPr>
          <a:xfrm>
            <a:off x="5638801" y="551931"/>
            <a:ext cx="0" cy="5685555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26EDE7D-C009-11FE-753B-4BBE97E5C5E0}"/>
              </a:ext>
            </a:extLst>
          </p:cNvPr>
          <p:cNvSpPr/>
          <p:nvPr/>
        </p:nvSpPr>
        <p:spPr>
          <a:xfrm>
            <a:off x="4873492" y="1515280"/>
            <a:ext cx="636102" cy="410032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FB4AC-66F7-DA5F-1FD9-603BAC127F3B}"/>
              </a:ext>
            </a:extLst>
          </p:cNvPr>
          <p:cNvSpPr txBox="1"/>
          <p:nvPr/>
        </p:nvSpPr>
        <p:spPr>
          <a:xfrm>
            <a:off x="0" y="1865145"/>
            <a:ext cx="48734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dirty="0"/>
              <a:t>COVID-19 has catalysed remote work and decentralised innovation, enhancing opportunities in smaller hubs (e.g., Newbury, Bristol).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ZA" dirty="0"/>
              <a:t>Startups adapt via hybrid models, emphasising resilience, sustainability, and digital transformation.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ZA" dirty="0"/>
              <a:t>The shift supports Circular Economy models, where circular startups innovate in design, waste reduction, platforms, and services.</a:t>
            </a:r>
          </a:p>
        </p:txBody>
      </p:sp>
      <p:pic>
        <p:nvPicPr>
          <p:cNvPr id="5" name="Picture 4" descr="A diagram of a diagram of a plant&#10;&#10;AI-generated content may be incorrect.">
            <a:extLst>
              <a:ext uri="{FF2B5EF4-FFF2-40B4-BE49-F238E27FC236}">
                <a16:creationId xmlns:a16="http://schemas.microsoft.com/office/drawing/2014/main" id="{DEE13BC7-DC06-8CDF-12C8-2F9D1247D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9" y="1196458"/>
            <a:ext cx="6116290" cy="47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33B8-4892-BC5F-C0CA-2D670A79F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0953-4F27-3C75-B648-FF4043C2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39"/>
            <a:ext cx="10515600" cy="636765"/>
          </a:xfrm>
        </p:spPr>
        <p:txBody>
          <a:bodyPr>
            <a:normAutofit/>
          </a:bodyPr>
          <a:lstStyle/>
          <a:p>
            <a:r>
              <a:rPr lang="en-ZA" sz="2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97C6340E-0EF2-3649-CF67-5CE1CCAFE401}"/>
              </a:ext>
            </a:extLst>
          </p:cNvPr>
          <p:cNvSpPr/>
          <p:nvPr/>
        </p:nvSpPr>
        <p:spPr>
          <a:xfrm>
            <a:off x="5251142" y="1797702"/>
            <a:ext cx="636102" cy="410032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11" name="Picture 10" descr="A diagram of a business&#10;&#10;AI-generated content may be incorrect.">
            <a:extLst>
              <a:ext uri="{FF2B5EF4-FFF2-40B4-BE49-F238E27FC236}">
                <a16:creationId xmlns:a16="http://schemas.microsoft.com/office/drawing/2014/main" id="{E047E6C5-03A1-7E91-B1D3-9B0150032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9868"/>
            <a:ext cx="5202114" cy="52021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39FE25-F290-4489-6ED1-6434A8CE2381}"/>
              </a:ext>
            </a:extLst>
          </p:cNvPr>
          <p:cNvSpPr txBox="1"/>
          <p:nvPr/>
        </p:nvSpPr>
        <p:spPr>
          <a:xfrm>
            <a:off x="6016735" y="5297866"/>
            <a:ext cx="6057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The government should build a sustainable future that leverages both London tech hubs and the emerging Manchester ones to ensure a future than is strong and globally competitive</a:t>
            </a:r>
          </a:p>
        </p:txBody>
      </p:sp>
      <p:pic>
        <p:nvPicPr>
          <p:cNvPr id="14" name="Picture 13" descr="A diagram of a company's company's company&#10;&#10;AI-generated content may be incorrect.">
            <a:extLst>
              <a:ext uri="{FF2B5EF4-FFF2-40B4-BE49-F238E27FC236}">
                <a16:creationId xmlns:a16="http://schemas.microsoft.com/office/drawing/2014/main" id="{9654FD8E-8332-B13C-C2CC-B9BA5915C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72" y="2507310"/>
            <a:ext cx="6218386" cy="259099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747920-0196-17BB-4E78-644F5AE4C04A}"/>
              </a:ext>
            </a:extLst>
          </p:cNvPr>
          <p:cNvCxnSpPr/>
          <p:nvPr/>
        </p:nvCxnSpPr>
        <p:spPr>
          <a:xfrm>
            <a:off x="6342213" y="5267397"/>
            <a:ext cx="5406501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86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9D3B-6ED4-5833-4283-789DCEA2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528397"/>
          </a:xfrm>
        </p:spPr>
        <p:txBody>
          <a:bodyPr/>
          <a:lstStyle/>
          <a:p>
            <a:r>
              <a:rPr lang="en-ZA" sz="28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017A1-8CEB-E611-9B97-E4F7DA156302}"/>
              </a:ext>
            </a:extLst>
          </p:cNvPr>
          <p:cNvSpPr txBox="1"/>
          <p:nvPr/>
        </p:nvSpPr>
        <p:spPr>
          <a:xfrm>
            <a:off x="84502" y="709410"/>
            <a:ext cx="1089377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Big Data London (2022) Event Highlights and Insights. Available at: https://bigdataldn.com (Accessed: 29 June 2025).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Centre for Cities, 2020. Core Cities Outlook. [online] Available at: https://www.centreforcities.org [Accessed 30 Jun. 2025].</a:t>
            </a:r>
          </a:p>
          <a:p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Department for Digital, Culture, Media &amp; Sport (DCMS), 2021. UK Digital Strategy. [online] Available at: https://www.gov.uk/government/publications/uk-digital-strategy [Accessed 30 Jun. 2025].</a:t>
            </a:r>
          </a:p>
          <a:p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London Tech Week, 2023. Programme Overview. [online] Available at: https://londontechweek.com [Accessed 30 Jun. 2025].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Mazzucato, M., 2018. The Entrepreneurial State: Debunking Public vs Private Sector Myths. Penguin.</a:t>
            </a:r>
          </a:p>
          <a:p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Nesta, 2020. The Geography of Innovation Clusters in the UK. [online] Available at: https://www.nesta.org.uk/report/ [Accessed 30 Jun. 2025].</a:t>
            </a:r>
          </a:p>
          <a:p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Tech Nation, 2021. Tech Nation Report 2021. [online] Available at: https://technation.io/report2021/ [Accessed 30 Jun. 2025].</a:t>
            </a:r>
          </a:p>
        </p:txBody>
      </p:sp>
    </p:spTree>
    <p:extLst>
      <p:ext uri="{BB962C8B-B14F-4D97-AF65-F5344CB8AC3E}">
        <p14:creationId xmlns:p14="http://schemas.microsoft.com/office/powerpoint/2010/main" val="84839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D69F-404F-811A-5F02-DDF5B63DF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FD6E-4E40-E513-529F-B696447B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39"/>
            <a:ext cx="12192000" cy="636765"/>
          </a:xfrm>
        </p:spPr>
        <p:txBody>
          <a:bodyPr>
            <a:normAutofit/>
          </a:bodyPr>
          <a:lstStyle/>
          <a:p>
            <a:r>
              <a:rPr lang="en-ZA" sz="2800" b="1" dirty="0">
                <a:latin typeface="Arial" panose="020B0604020202020204" pitchFamily="34" charset="0"/>
                <a:cs typeface="Arial" panose="020B0604020202020204" pitchFamily="34" charset="0"/>
              </a:rPr>
              <a:t>UK Tech Hub Ecosystem &amp; Geographic Distribution </a:t>
            </a:r>
          </a:p>
        </p:txBody>
      </p:sp>
      <p:pic>
        <p:nvPicPr>
          <p:cNvPr id="7" name="Picture 6" descr="A diagram of a hub&#10;&#10;AI-generated content may be incorrect.">
            <a:extLst>
              <a:ext uri="{FF2B5EF4-FFF2-40B4-BE49-F238E27FC236}">
                <a16:creationId xmlns:a16="http://schemas.microsoft.com/office/drawing/2014/main" id="{CF7A249A-31F2-CF5C-FED6-7775B5D47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673"/>
            <a:ext cx="5161991" cy="3764093"/>
          </a:xfrm>
          <a:prstGeom prst="rect">
            <a:avLst/>
          </a:prstGeom>
        </p:spPr>
      </p:pic>
      <p:pic>
        <p:nvPicPr>
          <p:cNvPr id="12" name="Picture 11" descr="A map of england with different colored circles&#10;&#10;AI-generated content may be incorrect.">
            <a:extLst>
              <a:ext uri="{FF2B5EF4-FFF2-40B4-BE49-F238E27FC236}">
                <a16:creationId xmlns:a16="http://schemas.microsoft.com/office/drawing/2014/main" id="{33CECFDA-FA9E-40A2-715E-A624021F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41" y="837976"/>
            <a:ext cx="7219859" cy="5775888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DB1CFE90-536D-E456-BFFE-86E800C4A8B0}"/>
              </a:ext>
            </a:extLst>
          </p:cNvPr>
          <p:cNvSpPr/>
          <p:nvPr/>
        </p:nvSpPr>
        <p:spPr>
          <a:xfrm>
            <a:off x="4873492" y="1515280"/>
            <a:ext cx="636102" cy="410032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02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465E880-D921-8DAE-C68F-0F152CAD9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39"/>
            <a:ext cx="10515600" cy="636765"/>
          </a:xfrm>
        </p:spPr>
        <p:txBody>
          <a:bodyPr>
            <a:normAutofit/>
          </a:bodyPr>
          <a:lstStyle/>
          <a:p>
            <a:r>
              <a:rPr lang="en-ZA" sz="2800" b="1" dirty="0">
                <a:latin typeface="Arial" panose="020B0604020202020204" pitchFamily="34" charset="0"/>
                <a:cs typeface="Arial" panose="020B0604020202020204" pitchFamily="34" charset="0"/>
              </a:rPr>
              <a:t>Objectives and Approach</a:t>
            </a:r>
          </a:p>
        </p:txBody>
      </p:sp>
      <p:pic>
        <p:nvPicPr>
          <p:cNvPr id="8" name="Picture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41CF2D5-4577-954C-144E-6D3E27306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74" y="547688"/>
            <a:ext cx="4150583" cy="6225874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319A30F4-9840-E2CA-90A0-C8AE88068791}"/>
              </a:ext>
            </a:extLst>
          </p:cNvPr>
          <p:cNvSpPr/>
          <p:nvPr/>
        </p:nvSpPr>
        <p:spPr>
          <a:xfrm>
            <a:off x="4873492" y="1515280"/>
            <a:ext cx="636102" cy="410032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11" name="Picture 10" descr="A question mark with a puzzle piece and text&#10;&#10;AI-generated content may be incorrect.">
            <a:extLst>
              <a:ext uri="{FF2B5EF4-FFF2-40B4-BE49-F238E27FC236}">
                <a16:creationId xmlns:a16="http://schemas.microsoft.com/office/drawing/2014/main" id="{0F268411-2CC2-AAB4-32EA-1A4A62AE2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251"/>
            <a:ext cx="4150583" cy="63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2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FA896-125E-6E52-A381-78EDBE12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usiness environment&#10;&#10;AI-generated content may be incorrect.">
            <a:extLst>
              <a:ext uri="{FF2B5EF4-FFF2-40B4-BE49-F238E27FC236}">
                <a16:creationId xmlns:a16="http://schemas.microsoft.com/office/drawing/2014/main" id="{62276981-D64B-5A6B-95CB-A0EB65AF2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391"/>
            <a:ext cx="6787866" cy="43511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570832-132A-8F85-9141-E1C50012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39"/>
            <a:ext cx="10515600" cy="636765"/>
          </a:xfrm>
        </p:spPr>
        <p:txBody>
          <a:bodyPr>
            <a:normAutofit/>
          </a:bodyPr>
          <a:lstStyle/>
          <a:p>
            <a:r>
              <a:rPr lang="en-ZA" sz="2800" b="1" dirty="0">
                <a:latin typeface="Arial" panose="020B0604020202020204" pitchFamily="34" charset="0"/>
                <a:cs typeface="Arial" panose="020B0604020202020204" pitchFamily="34" charset="0"/>
              </a:rPr>
              <a:t>Cluster Deep Dive: London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883AC09-5BE2-BDF3-3D86-25049889167B}"/>
              </a:ext>
            </a:extLst>
          </p:cNvPr>
          <p:cNvSpPr/>
          <p:nvPr/>
        </p:nvSpPr>
        <p:spPr>
          <a:xfrm>
            <a:off x="6737803" y="1493258"/>
            <a:ext cx="636102" cy="410032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59515-5E3B-328D-E079-199A12DD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889" y="0"/>
            <a:ext cx="3658111" cy="4372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2F1D4E-6EAF-7E6A-2501-D823A08B6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788" y="4252405"/>
            <a:ext cx="4327212" cy="24250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1BD77F0-950C-B331-7D24-03DBFB799AAB}"/>
              </a:ext>
            </a:extLst>
          </p:cNvPr>
          <p:cNvSpPr/>
          <p:nvPr/>
        </p:nvSpPr>
        <p:spPr>
          <a:xfrm>
            <a:off x="9631727" y="1366066"/>
            <a:ext cx="1562470" cy="1162975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A23DA9-53EC-72C5-FA4D-7E9E9BFF2D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864788" y="1947554"/>
            <a:ext cx="1766939" cy="2304851"/>
          </a:xfrm>
          <a:prstGeom prst="straightConnector1">
            <a:avLst/>
          </a:prstGeom>
          <a:ln w="15875">
            <a:solidFill>
              <a:srgbClr val="C00000"/>
            </a:solidFill>
            <a:prstDash val="dashDot"/>
            <a:headEnd type="stealt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5BE0DF-34B0-A6CE-0BA5-D10099F26B4C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11194197" y="1947554"/>
            <a:ext cx="997803" cy="2381406"/>
          </a:xfrm>
          <a:prstGeom prst="straightConnector1">
            <a:avLst/>
          </a:prstGeom>
          <a:ln w="15875">
            <a:solidFill>
              <a:srgbClr val="C00000"/>
            </a:solidFill>
            <a:prstDash val="dashDot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2BB403-5F38-5534-E45D-26F2E37A293D}"/>
              </a:ext>
            </a:extLst>
          </p:cNvPr>
          <p:cNvCxnSpPr/>
          <p:nvPr/>
        </p:nvCxnSpPr>
        <p:spPr>
          <a:xfrm>
            <a:off x="310719" y="6187736"/>
            <a:ext cx="6729274" cy="0"/>
          </a:xfrm>
          <a:prstGeom prst="line">
            <a:avLst/>
          </a:prstGeom>
          <a:ln w="6350">
            <a:solidFill>
              <a:schemeClr val="accent1">
                <a:alpha val="56000"/>
              </a:schemeClr>
            </a:soli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E52E45-E139-3040-E47C-7FB9BBE37E72}"/>
              </a:ext>
            </a:extLst>
          </p:cNvPr>
          <p:cNvSpPr txBox="1"/>
          <p:nvPr/>
        </p:nvSpPr>
        <p:spPr>
          <a:xfrm>
            <a:off x="0" y="6581001"/>
            <a:ext cx="7608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ZA" sz="1200" i="1" dirty="0">
                <a:latin typeface="Arial" panose="020B0604020202020204" pitchFamily="34" charset="0"/>
                <a:cs typeface="Arial" panose="020B0604020202020204" pitchFamily="34" charset="0"/>
              </a:rPr>
              <a:t>Maps on the right are created using R (</a:t>
            </a:r>
            <a:r>
              <a:rPr lang="en-ZA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Mapview</a:t>
            </a:r>
            <a:r>
              <a:rPr lang="en-ZA" sz="1200" i="1" dirty="0">
                <a:latin typeface="Arial" panose="020B0604020202020204" pitchFamily="34" charset="0"/>
                <a:cs typeface="Arial" panose="020B0604020202020204" pitchFamily="34" charset="0"/>
              </a:rPr>
              <a:t> package). Code is available on request.</a:t>
            </a:r>
          </a:p>
        </p:txBody>
      </p:sp>
    </p:spTree>
    <p:extLst>
      <p:ext uri="{BB962C8B-B14F-4D97-AF65-F5344CB8AC3E}">
        <p14:creationId xmlns:p14="http://schemas.microsoft.com/office/powerpoint/2010/main" val="10222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233AE-4927-15DD-932F-FAD6ED21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0FF4479-03ED-4D3E-424F-9F4AE9FC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516" y="0"/>
            <a:ext cx="3223475" cy="42291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A57AE3-B13B-FF30-DE02-C1E0AEAF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39"/>
            <a:ext cx="10515600" cy="636765"/>
          </a:xfrm>
        </p:spPr>
        <p:txBody>
          <a:bodyPr>
            <a:normAutofit/>
          </a:bodyPr>
          <a:lstStyle/>
          <a:p>
            <a:r>
              <a:rPr lang="en-ZA" sz="2800" b="1" dirty="0">
                <a:latin typeface="Arial" panose="020B0604020202020204" pitchFamily="34" charset="0"/>
                <a:cs typeface="Arial" panose="020B0604020202020204" pitchFamily="34" charset="0"/>
              </a:rPr>
              <a:t>Cluster Deep Dive: Manchester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6FDE4965-424D-6B60-69EA-E37D2D8DB27A}"/>
              </a:ext>
            </a:extLst>
          </p:cNvPr>
          <p:cNvSpPr/>
          <p:nvPr/>
        </p:nvSpPr>
        <p:spPr>
          <a:xfrm>
            <a:off x="6737803" y="1493258"/>
            <a:ext cx="636102" cy="410032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3" name="Picture 2" descr="A diagram of a cluster of data&#10;&#10;AI-generated content may be incorrect.">
            <a:extLst>
              <a:ext uri="{FF2B5EF4-FFF2-40B4-BE49-F238E27FC236}">
                <a16:creationId xmlns:a16="http://schemas.microsoft.com/office/drawing/2014/main" id="{EFC286AB-AADC-0C08-E4B6-CAB963D30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813"/>
            <a:ext cx="6640497" cy="42567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580E538-7AC1-B627-3911-88FE1350F793}"/>
              </a:ext>
            </a:extLst>
          </p:cNvPr>
          <p:cNvSpPr/>
          <p:nvPr/>
        </p:nvSpPr>
        <p:spPr>
          <a:xfrm>
            <a:off x="9365396" y="195309"/>
            <a:ext cx="2557315" cy="2305883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E7F18-8A59-1E37-0093-0AEB71D410AA}"/>
              </a:ext>
            </a:extLst>
          </p:cNvPr>
          <p:cNvSpPr txBox="1"/>
          <p:nvPr/>
        </p:nvSpPr>
        <p:spPr>
          <a:xfrm>
            <a:off x="0" y="6581001"/>
            <a:ext cx="7608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ZA" sz="1200" i="1" dirty="0">
                <a:latin typeface="Arial" panose="020B0604020202020204" pitchFamily="34" charset="0"/>
                <a:cs typeface="Arial" panose="020B0604020202020204" pitchFamily="34" charset="0"/>
              </a:rPr>
              <a:t>Maps on the right are created using R (</a:t>
            </a:r>
            <a:r>
              <a:rPr lang="en-ZA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Mapview</a:t>
            </a:r>
            <a:r>
              <a:rPr lang="en-ZA" sz="1200" i="1" dirty="0">
                <a:latin typeface="Arial" panose="020B0604020202020204" pitchFamily="34" charset="0"/>
                <a:cs typeface="Arial" panose="020B0604020202020204" pitchFamily="34" charset="0"/>
              </a:rPr>
              <a:t> package). Code is available on request.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8DF27E-0FFB-C6A9-36F9-B44E23FF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469" y="4325794"/>
            <a:ext cx="4540304" cy="25355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2E861B-89C6-E5A0-F9AD-5713CA31303B}"/>
              </a:ext>
            </a:extLst>
          </p:cNvPr>
          <p:cNvCxnSpPr>
            <a:cxnSpLocks/>
          </p:cNvCxnSpPr>
          <p:nvPr/>
        </p:nvCxnSpPr>
        <p:spPr>
          <a:xfrm flipV="1">
            <a:off x="7705469" y="1340528"/>
            <a:ext cx="1659927" cy="3016281"/>
          </a:xfrm>
          <a:prstGeom prst="straightConnector1">
            <a:avLst/>
          </a:prstGeom>
          <a:ln w="15875">
            <a:solidFill>
              <a:srgbClr val="C00000"/>
            </a:solidFill>
            <a:prstDash val="dashDot"/>
            <a:headEnd type="stealth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B525EE-3A8C-F4C8-A306-0721A83667DE}"/>
              </a:ext>
            </a:extLst>
          </p:cNvPr>
          <p:cNvCxnSpPr>
            <a:cxnSpLocks/>
          </p:cNvCxnSpPr>
          <p:nvPr/>
        </p:nvCxnSpPr>
        <p:spPr>
          <a:xfrm>
            <a:off x="11922711" y="1198485"/>
            <a:ext cx="269289" cy="3130475"/>
          </a:xfrm>
          <a:prstGeom prst="straightConnector1">
            <a:avLst/>
          </a:prstGeom>
          <a:ln w="15875">
            <a:solidFill>
              <a:srgbClr val="C00000"/>
            </a:solidFill>
            <a:prstDash val="dashDot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3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2E61BC-F993-4F34-841D-13478244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39"/>
            <a:ext cx="10515600" cy="636765"/>
          </a:xfrm>
        </p:spPr>
        <p:txBody>
          <a:bodyPr>
            <a:normAutofit/>
          </a:bodyPr>
          <a:lstStyle/>
          <a:p>
            <a:r>
              <a:rPr lang="en-ZA" sz="2800" b="1" dirty="0">
                <a:latin typeface="Arial" panose="020B0604020202020204" pitchFamily="34" charset="0"/>
                <a:cs typeface="Arial" panose="020B0604020202020204" pitchFamily="34" charset="0"/>
              </a:rPr>
              <a:t>Comparison Between London and Manchester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7AAB19-7124-1BFD-A4E0-21D31ED0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9" y="949910"/>
            <a:ext cx="11225589" cy="34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44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191E8-27D7-F218-442D-0D9EEF9EA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108F-DDC2-5264-E421-559F2BCE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39"/>
            <a:ext cx="10515600" cy="636765"/>
          </a:xfrm>
        </p:spPr>
        <p:txBody>
          <a:bodyPr>
            <a:normAutofit/>
          </a:bodyPr>
          <a:lstStyle/>
          <a:p>
            <a:r>
              <a:rPr lang="en-ZA" sz="2800" b="1" dirty="0">
                <a:latin typeface="Arial" panose="020B0604020202020204" pitchFamily="34" charset="0"/>
                <a:cs typeface="Arial" panose="020B0604020202020204" pitchFamily="34" charset="0"/>
              </a:rPr>
              <a:t>Role of Startups in Addressing Big Data Challenges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768FBF-E93B-004B-9C46-A381131CB8BD}"/>
              </a:ext>
            </a:extLst>
          </p:cNvPr>
          <p:cNvCxnSpPr>
            <a:cxnSpLocks/>
          </p:cNvCxnSpPr>
          <p:nvPr/>
        </p:nvCxnSpPr>
        <p:spPr>
          <a:xfrm>
            <a:off x="5638801" y="551931"/>
            <a:ext cx="0" cy="5685555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n iceberg&#10;&#10;AI-generated content may be incorrect.">
            <a:extLst>
              <a:ext uri="{FF2B5EF4-FFF2-40B4-BE49-F238E27FC236}">
                <a16:creationId xmlns:a16="http://schemas.microsoft.com/office/drawing/2014/main" id="{54504758-17D1-0F6E-77DF-EC4333758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16" y="902053"/>
            <a:ext cx="5697051" cy="55021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0DF9A8-BAAB-CB28-110B-7A91A4BBC9C2}"/>
              </a:ext>
            </a:extLst>
          </p:cNvPr>
          <p:cNvSpPr txBox="1"/>
          <p:nvPr/>
        </p:nvSpPr>
        <p:spPr>
          <a:xfrm>
            <a:off x="-3306" y="1718784"/>
            <a:ext cx="473931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Startups are central to resolving big data issues, offering agile and scalable solutions in analytics, cybersecurity, and machine learning.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Cambridge-based firms like Darktrace exemplify the integration of AI into big data defence strategies.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Green startups (e.g., Fuergy, Power Ledger) also demonstrate how big data enables sustainability and Smart energy management.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66CADB11-2941-9711-2EA9-3CF3F1C5C713}"/>
              </a:ext>
            </a:extLst>
          </p:cNvPr>
          <p:cNvSpPr/>
          <p:nvPr/>
        </p:nvSpPr>
        <p:spPr>
          <a:xfrm>
            <a:off x="4873492" y="1515280"/>
            <a:ext cx="636102" cy="410032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00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A51CC-800C-E220-15F6-EBEE6169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3BB4-76E0-02E9-8A01-4B5701AE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39"/>
            <a:ext cx="10515600" cy="636765"/>
          </a:xfrm>
        </p:spPr>
        <p:txBody>
          <a:bodyPr>
            <a:normAutofit/>
          </a:bodyPr>
          <a:lstStyle/>
          <a:p>
            <a:r>
              <a:rPr lang="en-ZA" sz="2800" b="1" dirty="0">
                <a:latin typeface="Arial" panose="020B0604020202020204" pitchFamily="34" charset="0"/>
                <a:cs typeface="Arial" panose="020B0604020202020204" pitchFamily="34" charset="0"/>
              </a:rPr>
              <a:t>Infrastructure and Support Systems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5E7190-45DF-2C46-034B-E71B358F1369}"/>
              </a:ext>
            </a:extLst>
          </p:cNvPr>
          <p:cNvCxnSpPr>
            <a:cxnSpLocks/>
          </p:cNvCxnSpPr>
          <p:nvPr/>
        </p:nvCxnSpPr>
        <p:spPr>
          <a:xfrm>
            <a:off x="5638801" y="551931"/>
            <a:ext cx="0" cy="5685555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FA7FBB-726F-184D-8EC5-C6C579E3FF86}"/>
              </a:ext>
            </a:extLst>
          </p:cNvPr>
          <p:cNvSpPr txBox="1"/>
          <p:nvPr/>
        </p:nvSpPr>
        <p:spPr>
          <a:xfrm>
            <a:off x="4970" y="1718784"/>
            <a:ext cx="473931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Incubators and accelerators (e.g., Level 39,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Wayra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UK, Pi Labs) provide startups with mentorship, funding access, and collaborative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Government support and proximity to universities (e.g., Cambridge, Birmingham) help bridge academia and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Events like London Tech Week and Big Data London foster knowledge exchange and networking.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CB77EED5-8718-A547-3D96-3D63AC1AEEA2}"/>
              </a:ext>
            </a:extLst>
          </p:cNvPr>
          <p:cNvSpPr/>
          <p:nvPr/>
        </p:nvSpPr>
        <p:spPr>
          <a:xfrm>
            <a:off x="4873492" y="1515280"/>
            <a:ext cx="636102" cy="410032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5" name="Picture 4" descr="A diagram of a diagram of a startup&#10;&#10;AI-generated content may be incorrect.">
            <a:extLst>
              <a:ext uri="{FF2B5EF4-FFF2-40B4-BE49-F238E27FC236}">
                <a16:creationId xmlns:a16="http://schemas.microsoft.com/office/drawing/2014/main" id="{5C45C0A1-DB58-91F1-1811-7658EE2DF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083" y="954626"/>
            <a:ext cx="6393917" cy="48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1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023E-27D9-9E18-0CCC-766715210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6E90-2784-119D-9A49-E2E1160A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39"/>
            <a:ext cx="10515600" cy="636765"/>
          </a:xfrm>
        </p:spPr>
        <p:txBody>
          <a:bodyPr>
            <a:normAutofit/>
          </a:bodyPr>
          <a:lstStyle/>
          <a:p>
            <a:r>
              <a:rPr lang="en-ZA" sz="2800" b="1" dirty="0">
                <a:latin typeface="Arial" panose="020B0604020202020204" pitchFamily="34" charset="0"/>
                <a:cs typeface="Arial" panose="020B0604020202020204" pitchFamily="34" charset="0"/>
              </a:rPr>
              <a:t>Socioeconomic and Human Impact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B5510C-CC4D-7CBB-4B22-8192E98BCD3E}"/>
              </a:ext>
            </a:extLst>
          </p:cNvPr>
          <p:cNvCxnSpPr>
            <a:cxnSpLocks/>
          </p:cNvCxnSpPr>
          <p:nvPr/>
        </p:nvCxnSpPr>
        <p:spPr>
          <a:xfrm>
            <a:off x="5638801" y="551931"/>
            <a:ext cx="0" cy="5685555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C6E774E8-A79B-047E-A06A-1B67E73B59CC}"/>
              </a:ext>
            </a:extLst>
          </p:cNvPr>
          <p:cNvSpPr/>
          <p:nvPr/>
        </p:nvSpPr>
        <p:spPr>
          <a:xfrm>
            <a:off x="4873492" y="1515280"/>
            <a:ext cx="636102" cy="410032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154DC-6E5E-3956-A932-A36AD46E1814}"/>
              </a:ext>
            </a:extLst>
          </p:cNvPr>
          <p:cNvSpPr txBox="1"/>
          <p:nvPr/>
        </p:nvSpPr>
        <p:spPr>
          <a:xfrm>
            <a:off x="0" y="1820383"/>
            <a:ext cx="487349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Tech hubs contribute to regional employment (e.g., over 62,000</a:t>
            </a: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 digital jobs in Manchester) and drive local economic development.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Educational initiatives, such as Studio Liverpool,</a:t>
            </a: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 engage youth in digital skills development.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Ecosystem inclusivity promotes diversity in innovation, with cities like Liverpool emphasising edtech and social impact startups.</a:t>
            </a:r>
          </a:p>
        </p:txBody>
      </p:sp>
      <p:pic>
        <p:nvPicPr>
          <p:cNvPr id="7" name="Picture 6" descr="A diagram of a company's company&#10;&#10;AI-generated content may be incorrect.">
            <a:extLst>
              <a:ext uri="{FF2B5EF4-FFF2-40B4-BE49-F238E27FC236}">
                <a16:creationId xmlns:a16="http://schemas.microsoft.com/office/drawing/2014/main" id="{52A0C606-E4B9-C956-66D5-C13A28D7D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1" y="757639"/>
            <a:ext cx="6393155" cy="561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7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596</Words>
  <Application>Microsoft Office PowerPoint</Application>
  <PresentationFormat>Widescreen</PresentationFormat>
  <Paragraphs>55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Palatino Linotype</vt:lpstr>
      <vt:lpstr>Office Theme</vt:lpstr>
      <vt:lpstr>PowerPoint Presentation</vt:lpstr>
      <vt:lpstr>UK Tech Hub Ecosystem &amp; Geographic Distribution </vt:lpstr>
      <vt:lpstr>Objectives and Approach</vt:lpstr>
      <vt:lpstr>Cluster Deep Dive: London</vt:lpstr>
      <vt:lpstr>Cluster Deep Dive: Manchester</vt:lpstr>
      <vt:lpstr>Comparison Between London and Manchester </vt:lpstr>
      <vt:lpstr>Role of Startups in Addressing Big Data Challenges </vt:lpstr>
      <vt:lpstr>Infrastructure and Support Systems</vt:lpstr>
      <vt:lpstr>Socioeconomic and Human Impact</vt:lpstr>
      <vt:lpstr>Strategic Implementation in a Post-COVID Context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Mubanga Nsofu</dc:creator>
  <cp:lastModifiedBy>Mubanga Nsofu</cp:lastModifiedBy>
  <cp:revision>31</cp:revision>
  <dcterms:created xsi:type="dcterms:W3CDTF">2025-06-29T16:54:34Z</dcterms:created>
  <dcterms:modified xsi:type="dcterms:W3CDTF">2025-06-29T22:45:42Z</dcterms:modified>
</cp:coreProperties>
</file>